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8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368" r:id="rId32"/>
    <p:sldId id="455" r:id="rId33"/>
    <p:sldId id="462" r:id="rId34"/>
    <p:sldId id="463" r:id="rId35"/>
    <p:sldId id="456" r:id="rId36"/>
    <p:sldId id="457" r:id="rId37"/>
    <p:sldId id="369" r:id="rId38"/>
    <p:sldId id="464" r:id="rId39"/>
    <p:sldId id="470" r:id="rId40"/>
    <p:sldId id="465" r:id="rId41"/>
    <p:sldId id="472" r:id="rId42"/>
    <p:sldId id="473" r:id="rId43"/>
    <p:sldId id="474" r:id="rId44"/>
    <p:sldId id="476" r:id="rId45"/>
    <p:sldId id="370" r:id="rId46"/>
    <p:sldId id="367" r:id="rId47"/>
    <p:sldId id="371" r:id="rId48"/>
    <p:sldId id="372" r:id="rId49"/>
    <p:sldId id="373" r:id="rId50"/>
    <p:sldId id="374" r:id="rId51"/>
    <p:sldId id="377" r:id="rId52"/>
    <p:sldId id="375" r:id="rId53"/>
    <p:sldId id="379" r:id="rId54"/>
    <p:sldId id="376" r:id="rId55"/>
    <p:sldId id="378" r:id="rId56"/>
    <p:sldId id="381" r:id="rId57"/>
    <p:sldId id="380" r:id="rId58"/>
    <p:sldId id="382" r:id="rId59"/>
    <p:sldId id="384" r:id="rId60"/>
    <p:sldId id="383" r:id="rId61"/>
    <p:sldId id="385" r:id="rId62"/>
    <p:sldId id="443" r:id="rId63"/>
    <p:sldId id="387" r:id="rId64"/>
    <p:sldId id="386" r:id="rId65"/>
    <p:sldId id="458" r:id="rId66"/>
    <p:sldId id="44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5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9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55.emf"/><Relationship Id="rId7" Type="http://schemas.openxmlformats.org/officeDocument/2006/relationships/image" Target="../media/image57.w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45.bin"/><Relationship Id="rId7" Type="http://schemas.openxmlformats.org/officeDocument/2006/relationships/image" Target="../media/image86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wmf"/><Relationship Id="rId9" Type="http://schemas.openxmlformats.org/officeDocument/2006/relationships/image" Target="../media/image8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06.wmf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11.wmf"/><Relationship Id="rId9" Type="http://schemas.openxmlformats.org/officeDocument/2006/relationships/image" Target="../media/image1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23.wmf"/><Relationship Id="rId3" Type="http://schemas.openxmlformats.org/officeDocument/2006/relationships/image" Target="../media/image118.png"/><Relationship Id="rId7" Type="http://schemas.openxmlformats.org/officeDocument/2006/relationships/image" Target="../media/image120.wmf"/><Relationship Id="rId12" Type="http://schemas.openxmlformats.org/officeDocument/2006/relationships/oleObject" Target="../embeddings/oleObject56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22.wmf"/><Relationship Id="rId5" Type="http://schemas.openxmlformats.org/officeDocument/2006/relationships/image" Target="../media/image119.emf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21.wmf"/><Relationship Id="rId14" Type="http://schemas.openxmlformats.org/officeDocument/2006/relationships/oleObject" Target="../embeddings/oleObject5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28.wmf"/><Relationship Id="rId3" Type="http://schemas.openxmlformats.org/officeDocument/2006/relationships/image" Target="../media/image118.png"/><Relationship Id="rId7" Type="http://schemas.openxmlformats.org/officeDocument/2006/relationships/image" Target="../media/image125.wmf"/><Relationship Id="rId12" Type="http://schemas.openxmlformats.org/officeDocument/2006/relationships/oleObject" Target="../embeddings/oleObject62.bin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27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133.w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e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6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34.wmf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39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oleObject" Target="../embeddings/oleObject72.bin"/><Relationship Id="rId5" Type="http://schemas.openxmlformats.org/officeDocument/2006/relationships/image" Target="../media/image135.wmf"/><Relationship Id="rId10" Type="http://schemas.openxmlformats.org/officeDocument/2006/relationships/image" Target="../media/image138.wmf"/><Relationship Id="rId4" Type="http://schemas.openxmlformats.org/officeDocument/2006/relationships/oleObject" Target="../embeddings/oleObject69.bin"/><Relationship Id="rId9" Type="http://schemas.openxmlformats.org/officeDocument/2006/relationships/oleObject" Target="../embeddings/oleObject7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image" Target="../media/image146.png"/><Relationship Id="rId18" Type="http://schemas.openxmlformats.org/officeDocument/2006/relationships/oleObject" Target="../embeddings/oleObject78.bin"/><Relationship Id="rId26" Type="http://schemas.openxmlformats.org/officeDocument/2006/relationships/oleObject" Target="../embeddings/oleObject82.bin"/><Relationship Id="rId3" Type="http://schemas.openxmlformats.org/officeDocument/2006/relationships/oleObject" Target="../embeddings/oleObject73.bin"/><Relationship Id="rId21" Type="http://schemas.openxmlformats.org/officeDocument/2006/relationships/image" Target="../media/image152.w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45.wmf"/><Relationship Id="rId17" Type="http://schemas.openxmlformats.org/officeDocument/2006/relationships/image" Target="../media/image150.png"/><Relationship Id="rId25" Type="http://schemas.openxmlformats.org/officeDocument/2006/relationships/image" Target="../media/image154.wmf"/><Relationship Id="rId2" Type="http://schemas.openxmlformats.org/officeDocument/2006/relationships/image" Target="../media/image140.png"/><Relationship Id="rId16" Type="http://schemas.openxmlformats.org/officeDocument/2006/relationships/image" Target="../media/image149.png"/><Relationship Id="rId20" Type="http://schemas.openxmlformats.org/officeDocument/2006/relationships/oleObject" Target="../embeddings/oleObject79.bin"/><Relationship Id="rId29" Type="http://schemas.openxmlformats.org/officeDocument/2006/relationships/image" Target="../media/image15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77.bin"/><Relationship Id="rId24" Type="http://schemas.openxmlformats.org/officeDocument/2006/relationships/oleObject" Target="../embeddings/oleObject81.bin"/><Relationship Id="rId5" Type="http://schemas.openxmlformats.org/officeDocument/2006/relationships/oleObject" Target="../embeddings/oleObject74.bin"/><Relationship Id="rId15" Type="http://schemas.openxmlformats.org/officeDocument/2006/relationships/image" Target="../media/image148.png"/><Relationship Id="rId23" Type="http://schemas.openxmlformats.org/officeDocument/2006/relationships/image" Target="../media/image153.wmf"/><Relationship Id="rId28" Type="http://schemas.openxmlformats.org/officeDocument/2006/relationships/oleObject" Target="../embeddings/oleObject83.bin"/><Relationship Id="rId10" Type="http://schemas.openxmlformats.org/officeDocument/2006/relationships/image" Target="../media/image144.wmf"/><Relationship Id="rId19" Type="http://schemas.openxmlformats.org/officeDocument/2006/relationships/image" Target="../media/image151.wmf"/><Relationship Id="rId31" Type="http://schemas.openxmlformats.org/officeDocument/2006/relationships/image" Target="../media/image157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47.png"/><Relationship Id="rId22" Type="http://schemas.openxmlformats.org/officeDocument/2006/relationships/oleObject" Target="../embeddings/oleObject80.bin"/><Relationship Id="rId27" Type="http://schemas.openxmlformats.org/officeDocument/2006/relationships/image" Target="../media/image155.wmf"/><Relationship Id="rId30" Type="http://schemas.openxmlformats.org/officeDocument/2006/relationships/oleObject" Target="../embeddings/oleObject8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Relationship Id="rId4" Type="http://schemas.openxmlformats.org/officeDocument/2006/relationships/image" Target="../media/image159.web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65.wmf"/><Relationship Id="rId7" Type="http://schemas.openxmlformats.org/officeDocument/2006/relationships/image" Target="../media/image164.png"/><Relationship Id="rId12" Type="http://schemas.openxmlformats.org/officeDocument/2006/relationships/image" Target="../media/image169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168.wmf"/><Relationship Id="rId4" Type="http://schemas.openxmlformats.org/officeDocument/2006/relationships/image" Target="../media/image166.gi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70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178.wmf"/><Relationship Id="rId3" Type="http://schemas.openxmlformats.org/officeDocument/2006/relationships/oleObject" Target="../embeddings/oleObject90.bin"/><Relationship Id="rId21" Type="http://schemas.openxmlformats.org/officeDocument/2006/relationships/oleObject" Target="../embeddings/oleObject99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97.bin"/><Relationship Id="rId2" Type="http://schemas.openxmlformats.org/officeDocument/2006/relationships/image" Target="../media/image164.png"/><Relationship Id="rId16" Type="http://schemas.openxmlformats.org/officeDocument/2006/relationships/image" Target="../media/image177.wmf"/><Relationship Id="rId20" Type="http://schemas.openxmlformats.org/officeDocument/2006/relationships/image" Target="../media/image17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174.wmf"/><Relationship Id="rId19" Type="http://schemas.openxmlformats.org/officeDocument/2006/relationships/oleObject" Target="../embeddings/oleObject98.bin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76.wmf"/><Relationship Id="rId22" Type="http://schemas.openxmlformats.org/officeDocument/2006/relationships/image" Target="../media/image17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85.wmf"/><Relationship Id="rId18" Type="http://schemas.openxmlformats.org/officeDocument/2006/relationships/oleObject" Target="../embeddings/oleObject108.bin"/><Relationship Id="rId3" Type="http://schemas.openxmlformats.org/officeDocument/2006/relationships/image" Target="../media/image180.wmf"/><Relationship Id="rId7" Type="http://schemas.openxmlformats.org/officeDocument/2006/relationships/image" Target="../media/image182.wmf"/><Relationship Id="rId12" Type="http://schemas.openxmlformats.org/officeDocument/2006/relationships/oleObject" Target="../embeddings/oleObject105.bin"/><Relationship Id="rId17" Type="http://schemas.openxmlformats.org/officeDocument/2006/relationships/image" Target="../media/image187.wmf"/><Relationship Id="rId2" Type="http://schemas.openxmlformats.org/officeDocument/2006/relationships/oleObject" Target="../embeddings/oleObject100.bin"/><Relationship Id="rId16" Type="http://schemas.openxmlformats.org/officeDocument/2006/relationships/oleObject" Target="../embeddings/oleObject10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84.wmf"/><Relationship Id="rId5" Type="http://schemas.openxmlformats.org/officeDocument/2006/relationships/image" Target="../media/image181.wmf"/><Relationship Id="rId15" Type="http://schemas.openxmlformats.org/officeDocument/2006/relationships/image" Target="../media/image186.wmf"/><Relationship Id="rId10" Type="http://schemas.openxmlformats.org/officeDocument/2006/relationships/oleObject" Target="../embeddings/oleObject104.bin"/><Relationship Id="rId19" Type="http://schemas.openxmlformats.org/officeDocument/2006/relationships/image" Target="../media/image188.wmf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83.wmf"/><Relationship Id="rId14" Type="http://schemas.openxmlformats.org/officeDocument/2006/relationships/oleObject" Target="../embeddings/oleObject10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85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13" Type="http://schemas.openxmlformats.org/officeDocument/2006/relationships/image" Target="../media/image194.emf"/><Relationship Id="rId18" Type="http://schemas.openxmlformats.org/officeDocument/2006/relationships/oleObject" Target="../embeddings/oleObject121.bin"/><Relationship Id="rId3" Type="http://schemas.openxmlformats.org/officeDocument/2006/relationships/image" Target="../media/image190.wmf"/><Relationship Id="rId7" Type="http://schemas.openxmlformats.org/officeDocument/2006/relationships/oleObject" Target="../embeddings/oleObject115.bin"/><Relationship Id="rId12" Type="http://schemas.openxmlformats.org/officeDocument/2006/relationships/oleObject" Target="../embeddings/oleObject118.bin"/><Relationship Id="rId17" Type="http://schemas.openxmlformats.org/officeDocument/2006/relationships/image" Target="../media/image196.w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20.bin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93.wmf"/><Relationship Id="rId5" Type="http://schemas.openxmlformats.org/officeDocument/2006/relationships/image" Target="../media/image191.wmf"/><Relationship Id="rId15" Type="http://schemas.openxmlformats.org/officeDocument/2006/relationships/image" Target="../media/image195.wmf"/><Relationship Id="rId10" Type="http://schemas.openxmlformats.org/officeDocument/2006/relationships/oleObject" Target="../embeddings/oleObject117.bin"/><Relationship Id="rId19" Type="http://schemas.openxmlformats.org/officeDocument/2006/relationships/image" Target="../media/image197.wmf"/><Relationship Id="rId4" Type="http://schemas.openxmlformats.org/officeDocument/2006/relationships/oleObject" Target="../embeddings/oleObject113.bin"/><Relationship Id="rId9" Type="http://schemas.openxmlformats.org/officeDocument/2006/relationships/oleObject" Target="../embeddings/oleObject116.bin"/><Relationship Id="rId14" Type="http://schemas.openxmlformats.org/officeDocument/2006/relationships/oleObject" Target="../embeddings/oleObject11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13" Type="http://schemas.openxmlformats.org/officeDocument/2006/relationships/oleObject" Target="../embeddings/oleObject127.bin"/><Relationship Id="rId3" Type="http://schemas.openxmlformats.org/officeDocument/2006/relationships/image" Target="../media/image198.wmf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203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5" Type="http://schemas.openxmlformats.org/officeDocument/2006/relationships/image" Target="../media/image162.png"/><Relationship Id="rId10" Type="http://schemas.openxmlformats.org/officeDocument/2006/relationships/image" Target="../media/image202.wmf"/><Relationship Id="rId4" Type="http://schemas.openxmlformats.org/officeDocument/2006/relationships/image" Target="../media/image199.png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20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gif"/><Relationship Id="rId7" Type="http://schemas.openxmlformats.org/officeDocument/2006/relationships/image" Target="../media/image214.png"/><Relationship Id="rId2" Type="http://schemas.openxmlformats.org/officeDocument/2006/relationships/image" Target="../media/image20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gif"/><Relationship Id="rId4" Type="http://schemas.openxmlformats.org/officeDocument/2006/relationships/image" Target="../media/image211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217.png"/><Relationship Id="rId7" Type="http://schemas.openxmlformats.org/officeDocument/2006/relationships/image" Target="../media/image219.wmf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221.wmf"/><Relationship Id="rId5" Type="http://schemas.openxmlformats.org/officeDocument/2006/relationships/image" Target="../media/image218.wmf"/><Relationship Id="rId10" Type="http://schemas.openxmlformats.org/officeDocument/2006/relationships/oleObject" Target="../embeddings/oleObject131.bin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22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2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3.jpg"/><Relationship Id="rId5" Type="http://schemas.openxmlformats.org/officeDocument/2006/relationships/image" Target="../media/image232.jpeg"/><Relationship Id="rId4" Type="http://schemas.openxmlformats.org/officeDocument/2006/relationships/image" Target="../media/image23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7.wmf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13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2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24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2.jpg"/><Relationship Id="rId4" Type="http://schemas.openxmlformats.org/officeDocument/2006/relationships/image" Target="../media/image25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7.jpg"/><Relationship Id="rId16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19" Type="http://schemas.openxmlformats.org/officeDocument/2006/relationships/image" Target="../media/image27.png"/><Relationship Id="rId4" Type="http://schemas.openxmlformats.org/officeDocument/2006/relationships/image" Target="../media/image19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2.jpg"/><Relationship Id="rId4" Type="http://schemas.openxmlformats.org/officeDocument/2006/relationships/image" Target="../media/image26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5.wmf"/><Relationship Id="rId4" Type="http://schemas.openxmlformats.org/officeDocument/2006/relationships/oleObject" Target="../embeddings/oleObject13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271.wmf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270.wmf"/><Relationship Id="rId4" Type="http://schemas.openxmlformats.org/officeDocument/2006/relationships/image" Target="../media/image267.wmf"/><Relationship Id="rId9" Type="http://schemas.openxmlformats.org/officeDocument/2006/relationships/oleObject" Target="../embeddings/oleObject14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5.wmf"/><Relationship Id="rId26" Type="http://schemas.openxmlformats.org/officeDocument/2006/relationships/image" Target="../media/image39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image" Target="../media/image17.jpg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0.wmf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Relationship Id="rId27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8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13083"/>
              </p:ext>
            </p:extLst>
          </p:nvPr>
        </p:nvGraphicFramePr>
        <p:xfrm>
          <a:off x="140293" y="2595562"/>
          <a:ext cx="5384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482400" progId="Equation.DSMT4">
                  <p:embed/>
                </p:oleObj>
              </mc:Choice>
              <mc:Fallback>
                <p:oleObj name="Equation" r:id="rId2" imgW="28699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93" y="2595562"/>
                        <a:ext cx="53848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Загальна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dirty="0">
                <a:solidFill>
                  <a:srgbClr val="4D4D4D"/>
                </a:solidFill>
              </a:rPr>
              <a:t> схема (схема Юнга).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627758" y="564036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88" y="3278032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54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03C22B-51C5-483C-92EF-0E6C4895C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7" y="5079537"/>
            <a:ext cx="3967713" cy="83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28787" y="5158937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dirty="0">
                <a:solidFill>
                  <a:srgbClr val="4D4D4D"/>
                </a:solidFill>
              </a:rPr>
              <a:t> у тонких </a:t>
            </a:r>
            <a:r>
              <a:rPr lang="ru-RU" sz="3600" dirty="0" err="1">
                <a:solidFill>
                  <a:srgbClr val="4D4D4D"/>
                </a:solidFill>
              </a:rPr>
              <a:t>плівках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094873"/>
              </p:ext>
            </p:extLst>
          </p:nvPr>
        </p:nvGraphicFramePr>
        <p:xfrm>
          <a:off x="5854185" y="1459127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4185" y="1459127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44547"/>
              </p:ext>
            </p:extLst>
          </p:nvPr>
        </p:nvGraphicFramePr>
        <p:xfrm>
          <a:off x="5854185" y="2697775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2697775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Явище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br>
              <a:rPr lang="ru-RU" sz="3600" dirty="0">
                <a:solidFill>
                  <a:srgbClr val="4D4D4D"/>
                </a:solidFill>
              </a:rPr>
            </a:br>
            <a:r>
              <a:rPr lang="ru-RU" sz="3600" dirty="0" err="1">
                <a:solidFill>
                  <a:srgbClr val="4D4D4D"/>
                </a:solidFill>
              </a:rPr>
              <a:t>Загальні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умови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мінімумів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максимумів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dirty="0">
                <a:solidFill>
                  <a:srgbClr val="4D4D4D"/>
                </a:solidFill>
              </a:rPr>
              <a:t>.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7024" y="381000"/>
          <a:ext cx="398032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7024" y="381000"/>
                        <a:ext cx="3980329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E1B17D-519B-481E-AE85-146827D19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739082"/>
            <a:ext cx="6105525" cy="1085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93" y="5257800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638" y="5091406"/>
            <a:ext cx="5309487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Принцип Гюйгенса-Френеля.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ван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Зёйлихем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60" y="2057400"/>
            <a:ext cx="1877840" cy="24606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19975" y="47197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Дифракція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паралельних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променів</a:t>
            </a:r>
            <a:r>
              <a:rPr lang="ru-RU" sz="3600" dirty="0">
                <a:solidFill>
                  <a:srgbClr val="4D4D4D"/>
                </a:solidFill>
              </a:rPr>
              <a:t> на </a:t>
            </a:r>
            <a:r>
              <a:rPr lang="ru-RU" sz="3600" dirty="0" err="1">
                <a:solidFill>
                  <a:srgbClr val="4D4D4D"/>
                </a:solidFill>
              </a:rPr>
              <a:t>щілині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52028"/>
              </p:ext>
            </p:extLst>
          </p:nvPr>
        </p:nvGraphicFramePr>
        <p:xfrm>
          <a:off x="3784058" y="1594144"/>
          <a:ext cx="5163389" cy="8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058" y="1594144"/>
                        <a:ext cx="5163389" cy="8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00B415"/>
                </a:solidFill>
              </a:rPr>
              <a:t>Дифракційна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гратка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Дисперсія</a:t>
            </a:r>
            <a:r>
              <a:rPr lang="ru-RU" sz="3600" dirty="0">
                <a:solidFill>
                  <a:srgbClr val="00B415"/>
                </a:solidFill>
              </a:rPr>
              <a:t> і </a:t>
            </a:r>
            <a:r>
              <a:rPr lang="ru-RU" sz="3600" dirty="0" err="1">
                <a:solidFill>
                  <a:srgbClr val="00B415"/>
                </a:solidFill>
              </a:rPr>
              <a:t>роздільна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здатність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dirty="0">
                <a:solidFill>
                  <a:srgbClr val="00B415"/>
                </a:solidFill>
              </a:rPr>
              <a:t> </a:t>
            </a:r>
            <a:r>
              <a:rPr lang="ru-RU" sz="3600" dirty="0" err="1">
                <a:solidFill>
                  <a:srgbClr val="00B415"/>
                </a:solidFill>
              </a:rPr>
              <a:t>гратки</a:t>
            </a:r>
            <a:r>
              <a:rPr lang="ru-RU" sz="3600" dirty="0">
                <a:solidFill>
                  <a:srgbClr val="00B415"/>
                </a:solidFill>
              </a:rPr>
              <a:t>. </a:t>
            </a:r>
            <a:r>
              <a:rPr lang="ru-RU" sz="3600" dirty="0" err="1">
                <a:solidFill>
                  <a:srgbClr val="00B415"/>
                </a:solidFill>
              </a:rPr>
              <a:t>Критерій</a:t>
            </a:r>
            <a:r>
              <a:rPr lang="ru-RU" sz="3600" dirty="0">
                <a:solidFill>
                  <a:srgbClr val="00B415"/>
                </a:solidFill>
              </a:rPr>
              <a:t> Релея. </a:t>
            </a:r>
            <a:endParaRPr lang="en-US" sz="3600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31408"/>
              </p:ext>
            </p:extLst>
          </p:nvPr>
        </p:nvGraphicFramePr>
        <p:xfrm>
          <a:off x="475350" y="2056026"/>
          <a:ext cx="2860974" cy="60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63480" imgH="520560" progId="Equation.DSMT4">
                  <p:embed/>
                </p:oleObj>
              </mc:Choice>
              <mc:Fallback>
                <p:oleObj name="Equation" r:id="rId7" imgW="24634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350" y="2056026"/>
                        <a:ext cx="2860974" cy="60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830605"/>
              </p:ext>
            </p:extLst>
          </p:nvPr>
        </p:nvGraphicFramePr>
        <p:xfrm>
          <a:off x="2904460" y="4985236"/>
          <a:ext cx="3757613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238200" imgH="1079280" progId="Equation.DSMT4">
                  <p:embed/>
                </p:oleObj>
              </mc:Choice>
              <mc:Fallback>
                <p:oleObj name="Equation" r:id="rId21" imgW="3238200" imgH="10792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04460" y="4985236"/>
                        <a:ext cx="3757613" cy="1252538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0558"/>
              </p:ext>
            </p:extLst>
          </p:nvPr>
        </p:nvGraphicFramePr>
        <p:xfrm>
          <a:off x="207748" y="153166"/>
          <a:ext cx="4546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46440" imgH="1079280" progId="Equation.DSMT4">
                  <p:embed/>
                </p:oleObj>
              </mc:Choice>
              <mc:Fallback>
                <p:oleObj name="Equation" r:id="rId2" imgW="4546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748" y="153166"/>
                        <a:ext cx="45466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1919"/>
              </p:ext>
            </p:extLst>
          </p:nvPr>
        </p:nvGraphicFramePr>
        <p:xfrm>
          <a:off x="1704975" y="1928813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4975" y="1928813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00" y="3132580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073874"/>
              </p:ext>
            </p:extLst>
          </p:nvPr>
        </p:nvGraphicFramePr>
        <p:xfrm>
          <a:off x="4870450" y="3205163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0450" y="3205163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49807"/>
              </p:ext>
            </p:extLst>
          </p:nvPr>
        </p:nvGraphicFramePr>
        <p:xfrm>
          <a:off x="1143000" y="4437754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3000" y="4437754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79352" y="4691835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0051"/>
              </p:ext>
            </p:extLst>
          </p:nvPr>
        </p:nvGraphicFramePr>
        <p:xfrm>
          <a:off x="3189256" y="5501914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89256" y="5501914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03040" progId="Equation.DSMT4">
                  <p:embed/>
                </p:oleObj>
              </mc:Choice>
              <mc:Fallback>
                <p:oleObj name="Equation" r:id="rId9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95405" imgH="400129" progId="Equation.DSMT4">
                  <p:embed/>
                </p:oleObj>
              </mc:Choice>
              <mc:Fallback>
                <p:oleObj name="Equation" r:id="rId12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62040" imgH="291960" progId="Equation.DSMT4">
                  <p:embed/>
                </p:oleObj>
              </mc:Choice>
              <mc:Fallback>
                <p:oleObj name="Equation" r:id="rId14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36480" imgH="241200" progId="Equation.DSMT4">
                  <p:embed/>
                </p:oleObj>
              </mc:Choice>
              <mc:Fallback>
                <p:oleObj name="Equation" r:id="rId16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409400" imgH="469800" progId="Equation.DSMT4">
                  <p:embed/>
                </p:oleObj>
              </mc:Choice>
              <mc:Fallback>
                <p:oleObj name="Equation" r:id="rId18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r>
              <a:rPr lang="ru-RU" sz="3600" dirty="0" err="1">
                <a:solidFill>
                  <a:srgbClr val="4D4D4D"/>
                </a:solidFill>
              </a:rPr>
              <a:t>Природне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світло</a:t>
            </a:r>
            <a:r>
              <a:rPr lang="ru-RU" sz="3600" dirty="0">
                <a:solidFill>
                  <a:srgbClr val="4D4D4D"/>
                </a:solidFill>
              </a:rPr>
              <a:t>. Закон </a:t>
            </a:r>
            <a:r>
              <a:rPr lang="ru-RU" sz="3600" dirty="0" err="1">
                <a:solidFill>
                  <a:srgbClr val="4D4D4D"/>
                </a:solidFill>
              </a:rPr>
              <a:t>Малюса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61227" y="553062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Поляризація</a:t>
            </a:r>
            <a:r>
              <a:rPr lang="ru-RU" sz="3600" dirty="0">
                <a:solidFill>
                  <a:srgbClr val="4D4D4D"/>
                </a:solidFill>
              </a:rPr>
              <a:t> при </a:t>
            </a:r>
            <a:r>
              <a:rPr lang="ru-RU" sz="3600" dirty="0" err="1">
                <a:solidFill>
                  <a:srgbClr val="4D4D4D"/>
                </a:solidFill>
              </a:rPr>
              <a:t>відбиванні</a:t>
            </a:r>
            <a:r>
              <a:rPr lang="ru-RU" sz="3600" dirty="0">
                <a:solidFill>
                  <a:srgbClr val="4D4D4D"/>
                </a:solidFill>
              </a:rPr>
              <a:t> та </a:t>
            </a:r>
            <a:r>
              <a:rPr lang="ru-RU" sz="3600" dirty="0" err="1">
                <a:solidFill>
                  <a:srgbClr val="4D4D4D"/>
                </a:solidFill>
              </a:rPr>
              <a:t>заломленні</a:t>
            </a:r>
            <a:r>
              <a:rPr lang="ru-RU" sz="3600" dirty="0">
                <a:solidFill>
                  <a:srgbClr val="4D4D4D"/>
                </a:solidFill>
              </a:rPr>
              <a:t>. 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Подвійне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променезаломлення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600" y="27126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200" y="5061563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еф.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активність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Поглинання</a:t>
            </a:r>
            <a:r>
              <a:rPr lang="ru-RU" sz="4800" dirty="0">
                <a:solidFill>
                  <a:srgbClr val="4D4D4D"/>
                </a:solidFill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dirty="0" err="1">
                <a:solidFill>
                  <a:srgbClr val="4D4D4D"/>
                </a:solidFill>
              </a:rPr>
              <a:t>Розсіяння</a:t>
            </a:r>
            <a:r>
              <a:rPr lang="ru-RU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rgbClr val="4D4D4D"/>
                </a:solidFill>
              </a:rPr>
              <a:t>світла</a:t>
            </a:r>
            <a:endParaRPr lang="en-US" sz="4800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dirty="0" err="1">
                <a:solidFill>
                  <a:srgbClr val="4D4D4D"/>
                </a:solidFill>
              </a:rPr>
              <a:t>Оптична</a:t>
            </a:r>
            <a:r>
              <a:rPr lang="ru-RU" sz="3600" dirty="0">
                <a:solidFill>
                  <a:srgbClr val="4D4D4D"/>
                </a:solidFill>
              </a:rPr>
              <a:t> </a:t>
            </a:r>
            <a:r>
              <a:rPr lang="ru-RU" sz="3600" dirty="0" err="1">
                <a:solidFill>
                  <a:srgbClr val="4D4D4D"/>
                </a:solidFill>
              </a:rPr>
              <a:t>різниця</a:t>
            </a:r>
            <a:r>
              <a:rPr lang="ru-RU" sz="3600" dirty="0">
                <a:solidFill>
                  <a:srgbClr val="4D4D4D"/>
                </a:solidFill>
              </a:rPr>
              <a:t> ходу</a:t>
            </a:r>
            <a:endParaRPr lang="en-US" sz="3600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4035</TotalTime>
  <Words>435</Words>
  <Application>Microsoft Office PowerPoint</Application>
  <PresentationFormat>Экран (4:3)</PresentationFormat>
  <Paragraphs>125</Paragraphs>
  <Slides>64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Arial</vt:lpstr>
      <vt:lpstr>Calibri</vt:lpstr>
      <vt:lpstr>Segoe Script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Презентация PowerPoint</vt:lpstr>
      <vt:lpstr>Явище інтерференції світла.  Загальні умови мінімумів та максимумів інтерференції.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Оптична різниця ходу</vt:lpstr>
      <vt:lpstr>Презентация PowerPoint</vt:lpstr>
      <vt:lpstr>Презентация PowerPoint</vt:lpstr>
      <vt:lpstr>Загальна інтерференційна схема (схема Юнга).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Інтерференція у тонких плівках. 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світла. Принцип Гюйгенса-Френеля.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Дифракція паралельних променів на щілині.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Дифракційна гратка. Дисперсія і роздільна здатність дифракційної гратки. Критерій Релея.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світла. Природне та поляризоване світло. Закон Малюса.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Поляризація при відбиванні та заломленні. </vt:lpstr>
      <vt:lpstr>Презентация PowerPoint</vt:lpstr>
      <vt:lpstr>Подвійне променезаломлення</vt:lpstr>
      <vt:lpstr>Презентация PowerPoint</vt:lpstr>
      <vt:lpstr>Презентация PowerPoint</vt:lpstr>
      <vt:lpstr>Презентация PowerPoint</vt:lpstr>
      <vt:lpstr>Оптична активність</vt:lpstr>
      <vt:lpstr>Презентация PowerPoint</vt:lpstr>
      <vt:lpstr>Поглинання світла</vt:lpstr>
      <vt:lpstr>Презентация PowerPoint</vt:lpstr>
      <vt:lpstr>Презентация PowerPoint</vt:lpstr>
      <vt:lpstr>Презентация PowerPoint</vt:lpstr>
      <vt:lpstr>Розсіяння світла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oleg</cp:lastModifiedBy>
  <cp:revision>418</cp:revision>
  <dcterms:created xsi:type="dcterms:W3CDTF">2012-04-26T17:06:14Z</dcterms:created>
  <dcterms:modified xsi:type="dcterms:W3CDTF">2023-03-09T11:15:57Z</dcterms:modified>
</cp:coreProperties>
</file>